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70a066642b4e1e" /><Relationship Type="http://schemas.openxmlformats.org/officeDocument/2006/relationships/extended-properties" Target="/docProps/app.xml" Id="R85416d1e64e34c2a" /><Relationship Type="http://schemas.openxmlformats.org/officeDocument/2006/relationships/officeDocument" Target="/ppt/presentation.xml" Id="R14dd3d90f2a944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4c39d21c6b432c"/>
  </p:sldMasterIdLst>
  <p:notesMasterIdLst>
    <p:notesMasterId xmlns:r="http://schemas.openxmlformats.org/officeDocument/2006/relationships" r:id="Re1f2f4e87a3c4c9a"/>
  </p:notesMasterIdLst>
  <p:sldIdLst>
    <p:sldId xmlns:r="http://schemas.openxmlformats.org/officeDocument/2006/relationships" id="256" r:id="Rf1b28313d374437f"/>
    <p:sldId xmlns:r="http://schemas.openxmlformats.org/officeDocument/2006/relationships" id="257" r:id="R2cc55a83fb664289"/>
    <p:sldId xmlns:r="http://schemas.openxmlformats.org/officeDocument/2006/relationships" id="258" r:id="R56cca422cf5d4b44"/>
    <p:sldId xmlns:r="http://schemas.openxmlformats.org/officeDocument/2006/relationships" id="259" r:id="Rf7671556b5ce442a"/>
    <p:sldId xmlns:r="http://schemas.openxmlformats.org/officeDocument/2006/relationships" id="260" r:id="R18281679b4a74656"/>
    <p:sldId xmlns:r="http://schemas.openxmlformats.org/officeDocument/2006/relationships" id="261" r:id="R2461f7a5b2df4c8d"/>
    <p:sldId xmlns:r="http://schemas.openxmlformats.org/officeDocument/2006/relationships" id="262" r:id="Ra8a6f5e12bd4402d"/>
    <p:sldId xmlns:r="http://schemas.openxmlformats.org/officeDocument/2006/relationships" id="263" r:id="Re390a5e5766442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99d1d9237548bd" /><Relationship Type="http://schemas.openxmlformats.org/officeDocument/2006/relationships/slideMaster" Target="/ppt/slideMasters/slideMaster1.xml" Id="R234c39d21c6b432c" /><Relationship Type="http://schemas.openxmlformats.org/officeDocument/2006/relationships/notesMaster" Target="/ppt/notesMasters/notesMaster1.xml" Id="Re1f2f4e87a3c4c9a" /><Relationship Type="http://schemas.openxmlformats.org/officeDocument/2006/relationships/presProps" Target="/ppt/presProps.xml" Id="Raaad905ccc114f79" /><Relationship Type="http://schemas.openxmlformats.org/officeDocument/2006/relationships/tableStyles" Target="/ppt/tableStyles.xml" Id="Rb74e5a64e37d4f38" /><Relationship Type="http://schemas.openxmlformats.org/officeDocument/2006/relationships/slide" Target="/ppt/slides/slide1.xml" Id="Rf1b28313d374437f" /><Relationship Type="http://schemas.openxmlformats.org/officeDocument/2006/relationships/slide" Target="/ppt/slides/slide2.xml" Id="R2cc55a83fb664289" /><Relationship Type="http://schemas.openxmlformats.org/officeDocument/2006/relationships/slide" Target="/ppt/slides/slide3.xml" Id="R56cca422cf5d4b44" /><Relationship Type="http://schemas.openxmlformats.org/officeDocument/2006/relationships/slide" Target="/ppt/slides/slide4.xml" Id="Rf7671556b5ce442a" /><Relationship Type="http://schemas.openxmlformats.org/officeDocument/2006/relationships/slide" Target="/ppt/slides/slide5.xml" Id="R18281679b4a74656" /><Relationship Type="http://schemas.openxmlformats.org/officeDocument/2006/relationships/slide" Target="/ppt/slides/slide6.xml" Id="R2461f7a5b2df4c8d" /><Relationship Type="http://schemas.openxmlformats.org/officeDocument/2006/relationships/slide" Target="/ppt/slides/slide7.xml" Id="Ra8a6f5e12bd4402d" /><Relationship Type="http://schemas.openxmlformats.org/officeDocument/2006/relationships/slide" Target="/ppt/slides/slide8.xml" Id="Re390a5e5766442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ea1b27b371f4b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0c5e3a41644f2e" /><Relationship Type="http://schemas.openxmlformats.org/officeDocument/2006/relationships/notesMaster" Target="/ppt/notesMasters/notesMaster1.xml" Id="Re429fa1a1e614b0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e1e4149fc74d34" /><Relationship Type="http://schemas.openxmlformats.org/officeDocument/2006/relationships/notesMaster" Target="/ppt/notesMasters/notesMaster1.xml" Id="R54184f8c5f9d4a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039ac52c844111" /><Relationship Type="http://schemas.openxmlformats.org/officeDocument/2006/relationships/notesMaster" Target="/ppt/notesMasters/notesMaster1.xml" Id="Rb26d5be0bfb34d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8d8276e67d41de" /><Relationship Type="http://schemas.openxmlformats.org/officeDocument/2006/relationships/notesMaster" Target="/ppt/notesMasters/notesMaster1.xml" Id="R8648ad8fa3974d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03276ac098421b" /><Relationship Type="http://schemas.openxmlformats.org/officeDocument/2006/relationships/notesMaster" Target="/ppt/notesMasters/notesMaster1.xml" Id="Rec80661f392849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04e737960e4711" /><Relationship Type="http://schemas.openxmlformats.org/officeDocument/2006/relationships/notesMaster" Target="/ppt/notesMasters/notesMaster1.xml" Id="Rb0f5838ad19347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4ff9ca6798144b2" /><Relationship Type="http://schemas.openxmlformats.org/officeDocument/2006/relationships/notesMaster" Target="/ppt/notesMasters/notesMaster1.xml" Id="R18609de0761d47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466be2f4b34b4c" /><Relationship Type="http://schemas.openxmlformats.org/officeDocument/2006/relationships/notesMaster" Target="/ppt/notesMasters/notesMaster1.xml" Id="R033267670c9743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AutoDocs использует общие данные отгрузки для выбранных документов. Отдельные реквизиты форм необходимо уточнять перед выпуском.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  <a:p xmlns:a="http://schemas.openxmlformats.org/drawingml/2006/main">
            <a:r>
              <a:t>Изображение из ранее согласованной презентации AutoDocs_RU_light.pptx. Концептуальная иллюстрация, не снимок интерфейса.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Подтверждённые возможности: bulk_import.py и связанные справочники. Интеграцию с программой покупателя оцениваем по конкретной системе и задаче. Универсальное подключение ко всем программам не заявляется.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main.py, связанные справочники товаров, покупателей и договоров, генераторы комплекта и история документов. Проверка применимости и дополнительных реквизитов сохраняется.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gen_cmr.py, gen_commercial_invoice.py, gen_packing_list.py, gen_packing_list_international.py, gen_torg12.py, gen_invoice.py и gen_specification.py. Российские налоговые формы не являются универсальными для всех стран. Выбор документов зависит от поставки.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  <a:p xmlns:a="http://schemas.openxmlformats.org/drawingml/2006/main">
            <a:r>
              <a:t>Изображение из ранее согласованной презентации AutoDocs_RU_light.pptx. Концептуальная иллюстрация, не снимок интерфейса.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поля карточки товара и редактирование строк отгрузки в AutoDocs 7.61, customs_data.py, customs_ui.py и gen_customs_specification.py. Происхождение из карточки является значением по умолчанию. Фактические веса и места указываются для конкретной партии.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README_7.61_RU.md, gen_customs_specification.py и customs_data.py. Книга включает реестр полей, товарные позиции, правила, документы и контроль. Контрольные итоги документов вводятся отдельно. При отсутствии необходимых значений сверка не получает положительный результат. Файл помогает подготовить сведения для декларации на товары и не заменяет проверку классификации, происхождения или применимости документов. Автоматическая подача ДТ не предусмотрена.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Основание: gen_sampling.py, sampling_phyto.docx и _fill_phyto. Полная формулировка: заявление на отбор проб и (или) образцов и установление карантинного фитосанитарного состояния. Программа подготавливает российскую форму заявления. Автоматическую подачу или выдачу фитосанитарного паспорта либо сертификата не заявляем.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  <a:p xmlns:a="http://schemas.openxmlformats.org/drawingml/2006/main">
            <a:r>
              <a:t>Изображение из ранее согласованной презентации AutoDocs_RU_light.pptx. Концептуальная иллюстрация, не снимок интерфейса.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Предлагаем пробную работу на отгрузке клиента. Помогаем перенести данные, проверить партию и подготовить выбранный комплект, затем собираем обратную связь. Контакт: Андрей Команов, ООО «Хоттей-Групп», hotteipgrupp@gmail.com, info_autodocs@mail.ru. Телефон и WhatsApp: +7 905 277-67-70.</a:t>
            </a:r>
          </a:p>
          <a:p xmlns:a="http://schemas.openxmlformats.org/drawingml/2006/main">
            <a:r>
              <a:t>Основание: исходный проект AutoDocs 7.61 и README_7.61_RU.md. Актуальность: 21 октября 2026 года.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7503b886274a4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0a3a9ca6784e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5377a186b33434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c366bc4018439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0223a8a8284b6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ec21c386344b9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33D30D-12F3-4A61-8FE7-73D417F7A8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D721685-9B90-47AE-BAFA-9B38CBE1B8E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F2025BA-CD75-4B17-9810-015A7841B7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70C595C-C6BE-478A-A67C-5BB0E7E616D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8D3756A-2957-40B4-B11A-E4B7BF2CA7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041C14F-0B5E-487E-9060-7D3F3C7C69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39A4FC6-C9F3-46E4-B7ED-D58922D55E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E5AFA94-C4E9-40CB-9405-73B0B487305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340520-DAA8-4455-A88A-2BA2D52F5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AAA815A-CB18-4B05-B462-D35CEC7525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4f52fa68ac64c6b" /><Relationship Type="http://schemas.openxmlformats.org/officeDocument/2006/relationships/slideLayout" Target="/ppt/slideLayouts/slideLayout1.xml" Id="Rcce22db689a2400c" /><Relationship Type="http://schemas.openxmlformats.org/officeDocument/2006/relationships/slideLayout" Target="/ppt/slideLayouts/slideLayout2.xml" Id="R305fce70eff64de9" /><Relationship Type="http://schemas.openxmlformats.org/officeDocument/2006/relationships/slideLayout" Target="/ppt/slideLayouts/slideLayout3.xml" Id="R5f7e1721b9f14c84" /><Relationship Type="http://schemas.openxmlformats.org/officeDocument/2006/relationships/slideLayout" Target="/ppt/slideLayouts/slideLayout4.xml" Id="Ra98cab9a6fcf4ad4" /><Relationship Type="http://schemas.openxmlformats.org/officeDocument/2006/relationships/slideLayout" Target="/ppt/slideLayouts/slideLayout5.xml" Id="R98b05d3fa6834831" /><Relationship Type="http://schemas.openxmlformats.org/officeDocument/2006/relationships/slideLayout" Target="/ppt/slideLayouts/slideLayout6.xml" Id="Rfa6ccf93d0a942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ce22db689a2400c"/>
    <p:sldLayoutId xmlns:r="http://schemas.openxmlformats.org/officeDocument/2006/relationships" id="2147483650" r:id="R305fce70eff64de9"/>
    <p:sldLayoutId xmlns:r="http://schemas.openxmlformats.org/officeDocument/2006/relationships" id="2147483651" r:id="R5f7e1721b9f14c84"/>
    <p:sldLayoutId xmlns:r="http://schemas.openxmlformats.org/officeDocument/2006/relationships" id="2147483652" r:id="Ra98cab9a6fcf4ad4"/>
    <p:sldLayoutId xmlns:r="http://schemas.openxmlformats.org/officeDocument/2006/relationships" id="2147483653" r:id="R98b05d3fa6834831"/>
    <p:sldLayoutId xmlns:r="http://schemas.openxmlformats.org/officeDocument/2006/relationships" id="2147483654" r:id="Rfa6ccf93d0a942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167cbd9f3d4c8e" /><Relationship Type="http://schemas.openxmlformats.org/officeDocument/2006/relationships/image" Target="/ppt/media/image.jpeg" Id="R482fcb6bf5ca46d7" /><Relationship Type="http://schemas.openxmlformats.org/officeDocument/2006/relationships/notesSlide" Target="/ppt/notesSlides/notesSlide1.xml" Id="Ra79b0f5280514d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d02c0b5a0f4573" /><Relationship Type="http://schemas.openxmlformats.org/officeDocument/2006/relationships/notesSlide" Target="/ppt/notesSlides/notesSlide2.xml" Id="R5a0a82c555a443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f81e5d212a4881" /><Relationship Type="http://schemas.openxmlformats.org/officeDocument/2006/relationships/notesSlide" Target="/ppt/notesSlides/notesSlide3.xml" Id="Re85f9b59f2544e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9fe0a7e49c4ed6" /><Relationship Type="http://schemas.openxmlformats.org/officeDocument/2006/relationships/image" Target="/ppt/media/image2.jpeg" Id="Raa207a7914634edb" /><Relationship Type="http://schemas.openxmlformats.org/officeDocument/2006/relationships/notesSlide" Target="/ppt/notesSlides/notesSlide4.xml" Id="R586beb57e7e24b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a9a95294c04484" /><Relationship Type="http://schemas.openxmlformats.org/officeDocument/2006/relationships/notesSlide" Target="/ppt/notesSlides/notesSlide5.xml" Id="Rd6338b83a28c47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7ca5983ac74f94" /><Relationship Type="http://schemas.openxmlformats.org/officeDocument/2006/relationships/notesSlide" Target="/ppt/notesSlides/notesSlide6.xml" Id="R0f15b51d1d5840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f6e5303d5042f9" /><Relationship Type="http://schemas.openxmlformats.org/officeDocument/2006/relationships/image" Target="/ppt/media/image3.jpeg" Id="R8425177875a34fb9" /><Relationship Type="http://schemas.openxmlformats.org/officeDocument/2006/relationships/notesSlide" Target="/ppt/notesSlides/notesSlide7.xml" Id="R1635338ba84843f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38b23573914017" /><Relationship Type="http://schemas.openxmlformats.org/officeDocument/2006/relationships/notesSlide" Target="/ppt/notesSlides/notesSlide8.xml" Id="Rca290689b95849b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3170E-3148-443B-9372-C45B8C5C6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2fcb6bf5ca46d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3085F99D-AA0D-48FB-AF68-6848235A1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23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58EA052-0EA5-44FA-8295-C1BA7887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8667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Подготовка документов</a:t>
            </a:r>
          </a:p>
          <a:p xmlns:a="http://schemas.openxmlformats.org/drawingml/2006/main">
            <a:pPr algn="l">
              <a:buNone/>
              <a:def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для ваших отгрузок</a:t>
            </a:r>
          </a:p>
        </p:txBody>
      </p:sp>
      <p:sp>
        <p:nvSpPr>
          <p:cNvPr id="4" name="text">
            <a:extLst xmlns:a="http://schemas.openxmlformats.org/drawingml/2006/main">
              <a:ext uri="{FF2B5EF4-FFF2-40B4-BE49-F238E27FC236}">
                <a16:creationId xmlns:a16="http://schemas.microsoft.com/office/drawing/2014/main" id="{B365B0A0-D012-4F8A-AFBA-9EA3A8BDE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6191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rPr>
              <a:t>CMR, упаковочные листы</a:t>
            </a:r>
          </a:p>
          <a:p xmlns:a="http://schemas.openxmlformats.org/drawingml/2006/main">
            <a:pPr algn="l">
              <a:buNone/>
              <a:def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D9ECEE"/>
                </a:solidFill>
                <a:latin typeface="DejaVu Sans"/>
                <a:ea typeface="DejaVu Sans"/>
                <a:cs typeface="DejaVu Sans"/>
              </a:rPr>
              <a:t>и Commercial Invoice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C3FC06FC-026D-4D47-A522-FD952A50E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5542E81-622A-4333-B663-7E8AB808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B8D2DD"/>
                </a:solidFill>
                <a:latin typeface="DejaVu Sans"/>
                <a:ea typeface="DejaVu Sans"/>
                <a:cs typeface="DejaVu Sans"/>
              </a:rPr>
              <a:t>Версия 7.61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ED85B35-54DE-41D3-9546-17482165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343650"/>
            <a:ext cx="14763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B8D2DD"/>
                </a:solidFill>
                <a:latin typeface="DejaVu Sans"/>
                <a:ea typeface="DejaVu Sans"/>
                <a:cs typeface="DejaVu Sans"/>
              </a:rPr>
              <a:t>Иллюстрация</a:t>
            </a:r>
          </a:p>
        </p:txBody>
      </p:sp>
    </p:spTree>
    <p:extLst>
      <p:ext uri="{BB962C8B-B14F-4D97-AF65-F5344CB8AC3E}">
        <p14:creationId xmlns:p14="http://schemas.microsoft.com/office/powerpoint/2010/main" val="2048552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729DAF7E-5C62-44C4-BF6D-FFC22BD2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46E23911-3F38-484F-AF66-DC4FD993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CA056D-DC6F-4D40-910B-47D90CA5E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Данные из ваших программ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8D3FD31-D7BE-4680-8609-2DEE2795D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3F2A2E4F-6AC2-4C98-A977-2858F691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429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Перенос из Excel и CSV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932CCF65-FAF6-458B-AF32-111FFCD7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5334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Номенклатура и цены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Покупатели и их реквизиты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Договоры с привязкой к покупателям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993620FD-6545-499C-A196-CBD6B525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528637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Повторная загрузка помогает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обновлять существующие записи.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82B8611-D502-4D1F-9536-A8F3A287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43150"/>
            <a:ext cx="4914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Возможность интеграции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B1F7BE7E-D527-431C-AC30-D95811B7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34327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Обсудим подключение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к вашим учётным программам.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88B7B4C0-B26E-4B45-B5F1-BBF78391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657725"/>
            <a:ext cx="485775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Способ обмена и состав данных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согласуем после проверки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вашей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081166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2C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brand">
            <a:extLst xmlns:a="http://schemas.openxmlformats.org/drawingml/2006/main">
              <a:ext uri="{FF2B5EF4-FFF2-40B4-BE49-F238E27FC236}">
                <a16:creationId xmlns:a16="http://schemas.microsoft.com/office/drawing/2014/main" id="{C950AE0C-C26B-483E-BD4C-764E466C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8C287442-3258-4335-AE92-4638FD16E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8B96C5-61F0-4DC5-BBDA-45B39E106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Подготовка комплекта отгрузки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218B21EE-34EF-4E24-81E6-4DA747C41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10B574D-9557-47C2-8354-48513D593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CACD50BE-FED6-4367-AAA5-D4CF91C78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2190750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Ввод или перенос данных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E39574DD-9D19-466D-AD37-68D31C76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2219325"/>
            <a:ext cx="49530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rPr>
              <a:t>Общие сведения об отгрузке и выбранные товары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166206CA-8933-4863-92C4-1FCE03DE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14675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E32ED743-6428-4BAE-912A-DBED0B9F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11467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Проверка текущей партии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B3ED9574-5653-47E6-91AE-7BB1C2937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3143250"/>
            <a:ext cx="49530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rPr>
              <a:t>Реквизиты, суммы, упаковка и необходимые поля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6FE50246-1B8D-468E-A05C-ED567D0A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5A3BEBA8-5870-4598-98DE-02076071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038600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Выбор документов</a:t>
            </a:r>
          </a:p>
        </p:txBody>
      </p:sp>
      <p:sp>
        <p:nvSpPr>
          <p:cNvPr id="13" name="text">
            <a:extLst xmlns:a="http://schemas.openxmlformats.org/drawingml/2006/main">
              <a:ext uri="{FF2B5EF4-FFF2-40B4-BE49-F238E27FC236}">
                <a16:creationId xmlns:a16="http://schemas.microsoft.com/office/drawing/2014/main" id="{243895BE-2EF2-48F6-BB10-CDA52B597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067175"/>
            <a:ext cx="49530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rPr>
              <a:t>Нужные формы для конкретной поставки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F7918CB5-E5BE-400E-A4A3-9B59DA3DD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809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5" name="text">
            <a:extLst xmlns:a="http://schemas.openxmlformats.org/drawingml/2006/main">
              <a:ext uri="{FF2B5EF4-FFF2-40B4-BE49-F238E27FC236}">
                <a16:creationId xmlns:a16="http://schemas.microsoft.com/office/drawing/2014/main" id="{F56FD35E-2B11-4DA6-A0BE-D2F000EE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962525"/>
            <a:ext cx="4572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Сохранение результата</a:t>
            </a:r>
          </a:p>
        </p:txBody>
      </p:sp>
      <p:sp>
        <p:nvSpPr>
          <p:cNvPr id="16" name="text">
            <a:extLst xmlns:a="http://schemas.openxmlformats.org/drawingml/2006/main">
              <a:ext uri="{FF2B5EF4-FFF2-40B4-BE49-F238E27FC236}">
                <a16:creationId xmlns:a16="http://schemas.microsoft.com/office/drawing/2014/main" id="{86E54204-59C4-403E-A1BC-E499AD3EB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991100"/>
            <a:ext cx="49530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rPr>
              <a:t>Документы и история для следующих отгрузок</a:t>
            </a:r>
          </a:p>
        </p:txBody>
      </p:sp>
    </p:spTree>
    <p:extLst>
      <p:ext uri="{BB962C8B-B14F-4D97-AF65-F5344CB8AC3E}">
        <p14:creationId xmlns:p14="http://schemas.microsoft.com/office/powerpoint/2010/main" val="12228565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brand">
            <a:extLst xmlns:a="http://schemas.openxmlformats.org/drawingml/2006/main">
              <a:ext uri="{FF2B5EF4-FFF2-40B4-BE49-F238E27FC236}">
                <a16:creationId xmlns:a16="http://schemas.microsoft.com/office/drawing/2014/main" id="{5BF6277B-041C-40BB-8D26-4B50B588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218C3DE8-D7B0-48AC-A941-C56E79A9C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869EC0-0A2A-4229-9573-762B6B32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Документы под вашу поставку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C1EC78D7-F878-40A3-8405-BD6A43B2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F77C0-E5B2-4DA4-A2B4-26A5A49B77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207a7914634e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48575" y="2076450"/>
            <a:ext cx="3933825" cy="3933825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69CE584B-9904-4AB2-B6FE-CF14A0E1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6619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CMR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52E78CFE-28AA-4E84-A415-569591382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33700"/>
            <a:ext cx="6667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Commercial Invoice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098299FA-1AF7-40B1-94F1-13E3F8A2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661987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Packing List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77985865-BC83-49B8-B21C-39682224D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676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ЕАЭС / EAC или International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6C2AE6B3-736C-458B-A9C1-129935AB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666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Российские формы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73E9D860-94BD-47B5-BCCD-9719A1CDD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685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ТОРГ-12, счёт-фактура и спецификация</a:t>
            </a:r>
          </a:p>
        </p:txBody>
      </p:sp>
      <p:sp>
        <p:nvSpPr>
          <p:cNvPr id="12" name="text">
            <a:extLst xmlns:a="http://schemas.openxmlformats.org/drawingml/2006/main">
              <a:ext uri="{FF2B5EF4-FFF2-40B4-BE49-F238E27FC236}">
                <a16:creationId xmlns:a16="http://schemas.microsoft.com/office/drawing/2014/main" id="{C5076540-916B-4146-9700-453DCDD62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076950"/>
            <a:ext cx="1581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Иллюстрация</a:t>
            </a:r>
          </a:p>
        </p:txBody>
      </p:sp>
    </p:spTree>
    <p:extLst>
      <p:ext uri="{BB962C8B-B14F-4D97-AF65-F5344CB8AC3E}">
        <p14:creationId xmlns:p14="http://schemas.microsoft.com/office/powerpoint/2010/main" val="18522345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10CD1B7D-BFA6-4C3C-AB4A-4AC9D0DD9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D8BF8B91-87CD-4692-8FE2-C91A2E9D3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6087D4-9954-4943-A7E3-35F9D4BBD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Товар и текущая партия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807C9D72-085D-4E74-A94A-5D565E29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74C1AE-0E01-4950-ACD7-9A71B382A524}"/>
              </a:ext>
            </a:extLst>
          </p:cNvPr>
          <p:cNvGraphicFramePr/>
          <p:nvPr/>
        </p:nvGraphicFramePr>
        <p:xfrm>
          <a:off xmlns:a="http://schemas.openxmlformats.org/drawingml/2006/main" x="609600" y="2085975"/>
          <a:ext xmlns:a="http://schemas.openxmlformats.org/drawingml/2006/main" cx="10972800" cy="37719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5486400"/>
                <a:gridCol w="5486400"/>
              </a:tblGrid>
              <a:tr h="609600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карточке товара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T w="9525">
                      <a:solidFill>
                        <a:srgbClr val="CDDBE0"/>
                      </a:solidFill>
                      <a:prstDash val="solid"/>
                    </a:lnT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0B2C48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текущей отгрузке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T w="9525">
                      <a:solidFill>
                        <a:srgbClr val="CDDBE0"/>
                      </a:solidFill>
                      <a:prstDash val="solid"/>
                    </a:lnT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0B2C48"/>
                    </a:solidFill>
                  </a:tcPr>
                </a:tc>
              </a:tr>
              <a:tr h="790575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Описание, артикул,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производитель и марка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Получатель и маршрут поставки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</a:tr>
              <a:tr h="790575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Упаковка и её код,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образец маркировки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Фактические веса, места,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поддоны и маркировка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90575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Страна происхождения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 умолчанию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Происхождение конкретной партии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</a:tr>
              <a:tr h="790575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Дополнительная единица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 её проверенный код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Количество в дополнительной</a:t>
                      </a:r>
                    </a:p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единице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EEB2C274-BFEF-432E-AAB0-09B8F894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Сохранённые значения уточняются под фактические данные партии.</a:t>
            </a:r>
          </a:p>
        </p:txBody>
      </p:sp>
    </p:spTree>
    <p:extLst>
      <p:ext uri="{BB962C8B-B14F-4D97-AF65-F5344CB8AC3E}">
        <p14:creationId xmlns:p14="http://schemas.microsoft.com/office/powerpoint/2010/main" val="2597225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brand">
            <a:extLst xmlns:a="http://schemas.openxmlformats.org/drawingml/2006/main">
              <a:ext uri="{FF2B5EF4-FFF2-40B4-BE49-F238E27FC236}">
                <a16:creationId xmlns:a16="http://schemas.microsoft.com/office/drawing/2014/main" id="{3DCE2987-32D3-4C6F-BDC7-2811255F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90AC78BF-038F-409D-9F0B-8CAA7758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C2D4133-AC5C-4EBC-A4F5-24E7A734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Excel для подготовки данных ДТ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BDD20704-F007-42E2-8413-B3E63D1F3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5673AB4E-972F-40DC-94A0-1A6CDAF8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Отдельная галочка в комплекте отгрузочных документов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A1EE7B-7215-4A05-892D-D1BDB337CD8E}"/>
              </a:ext>
            </a:extLst>
          </p:cNvPr>
          <p:cNvGraphicFramePr/>
          <p:nvPr/>
        </p:nvGraphicFramePr>
        <p:xfrm>
          <a:off xmlns:a="http://schemas.openxmlformats.org/drawingml/2006/main" x="609600" y="2638425"/>
          <a:ext xmlns:a="http://schemas.openxmlformats.org/drawingml/2006/main" cx="10972800" cy="25527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4381500"/>
                <a:gridCol w="6591300"/>
              </a:tblGrid>
              <a:tr h="552450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проверяется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T w="9525">
                      <a:solidFill>
                        <a:srgbClr val="CDDBE0"/>
                      </a:solidFill>
                      <a:prstDash val="solid"/>
                    </a:lnT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0B2C48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 чем сопоставляется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T w="9525">
                      <a:solidFill>
                        <a:srgbClr val="CDDBE0"/>
                      </a:solidFill>
                      <a:prstDash val="solid"/>
                    </a:lnT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0B2C48"/>
                    </a:solidFill>
                  </a:tcPr>
                </a:tc>
              </a:tr>
              <a:tr h="666750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Суммы и валюта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Контрольные итоги фактического Invoice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</a:tr>
              <a:tr h="666750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Веса и грузовые места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Контрольные итоги фактического Packing List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Пропуски и расхождения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DDBE0"/>
                      </a:solidFill>
                      <a:prstDash val="solid"/>
                    </a:lnL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  <a:tc>
                  <a:txBody>
                    <a:bodyPr wrap="square" lIns="152400" tIns="152400" rIns="152400" bIns="152400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1800" b="0">
                          <a:solidFill>
                            <a:srgbClr val="17334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Замечания для проверки специалистом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DDBE0"/>
                      </a:solidFill>
                      <a:prstDash val="solid"/>
                    </a:lnR>
                    <a:lnB w="9525">
                      <a:solidFill>
                        <a:srgbClr val="CDDBE0"/>
                      </a:solidFill>
                      <a:prstDash val="solid"/>
                    </a:lnB>
                    <a:solidFill>
                      <a:srgbClr val="EEF5F6"/>
                    </a:solidFill>
                  </a:tcPr>
                </a:tc>
              </a:tr>
            </a:tbl>
          </a:graphicData>
        </a:graphic>
      </p:graphicFrame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45A2C5A-4FCC-4BD9-8429-8535A043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972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Сверка использует введённые вами итоги документов.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Расчётные показатели показаны отдельно от фактических.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22C788CD-5770-4FC3-B0F7-A0AC62B8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10972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Данные проверяет таможенный специалист. Подачу ДТ организует заявитель.</a:t>
            </a:r>
          </a:p>
        </p:txBody>
      </p:sp>
    </p:spTree>
    <p:extLst>
      <p:ext uri="{BB962C8B-B14F-4D97-AF65-F5344CB8AC3E}">
        <p14:creationId xmlns:p14="http://schemas.microsoft.com/office/powerpoint/2010/main" val="16795243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rand">
            <a:extLst xmlns:a="http://schemas.openxmlformats.org/drawingml/2006/main">
              <a:ext uri="{FF2B5EF4-FFF2-40B4-BE49-F238E27FC236}">
                <a16:creationId xmlns:a16="http://schemas.microsoft.com/office/drawing/2014/main" id="{22AFDA95-1C2C-4029-B533-4BB32287A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B5E46EC5-D39B-4ECE-8C73-95E550F5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7C5994-4A6F-49F3-B4E8-C93914CBA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0B2C48"/>
                </a:solidFill>
                <a:latin typeface="DejaVu Sans"/>
                <a:ea typeface="DejaVu Sans"/>
                <a:cs typeface="DejaVu Sans"/>
              </a:rPr>
              <a:t>Заявки на отбор проб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BA7B44B9-8F48-442B-8488-19FB3FEC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/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8DE03F-01F3-4677-8B55-9057F8FE30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5177875a34fb9"/>
          <a:srcRect xmlns:a="http://schemas.openxmlformats.org/drawingml/2006/main" l="0" t="2469" r="0" b="24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34350" y="2076450"/>
            <a:ext cx="3448050" cy="4095750"/>
          </a:xfrm>
          <a:prstGeom xmlns:a="http://schemas.openxmlformats.org/drawingml/2006/main" prst="rect">
            <a:avLst/>
          </a:prstGeom>
        </p:spPr>
      </p:pic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D99A2C4B-34E7-43F4-8A6F-4CF3B9F6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8850"/>
            <a:ext cx="695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ЦОК и ОИ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37F02A25-434A-4EB7-AA96-31E48FBB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7048500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Заявки с составами смесей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и массами компонентов.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Выбор адресата под место работы.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9650A502-AAF9-43DB-8527-FDF239A7A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81500"/>
            <a:ext cx="7000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087F80"/>
                </a:solidFill>
                <a:latin typeface="DejaVu Sans"/>
                <a:ea typeface="DejaVu Sans"/>
                <a:cs typeface="DejaVu Sans"/>
              </a:rPr>
              <a:t>Россельхознадзор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4593F176-07DC-4AA4-BAF0-32CF31B57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62525"/>
            <a:ext cx="70770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Заявление на отбор проб и (или) образцов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и установление карантинного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3348"/>
                </a:solidFill>
                <a:latin typeface="DejaVu Sans"/>
                <a:ea typeface="DejaVu Sans"/>
                <a:cs typeface="DejaVu Sans"/>
              </a:rPr>
              <a:t>фитосанитарного состояния.</a:t>
            </a:r>
          </a:p>
        </p:txBody>
      </p:sp>
      <p:sp>
        <p:nvSpPr>
          <p:cNvPr id="10" name="text">
            <a:extLst xmlns:a="http://schemas.openxmlformats.org/drawingml/2006/main">
              <a:ext uri="{FF2B5EF4-FFF2-40B4-BE49-F238E27FC236}">
                <a16:creationId xmlns:a16="http://schemas.microsoft.com/office/drawing/2014/main" id="{70258A57-441D-48BA-9000-75A39965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200775"/>
            <a:ext cx="15811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Иллюстрация</a:t>
            </a:r>
          </a:p>
        </p:txBody>
      </p:sp>
      <p:sp>
        <p:nvSpPr>
          <p:cNvPr id="11" name="text">
            <a:extLst xmlns:a="http://schemas.openxmlformats.org/drawingml/2006/main">
              <a:ext uri="{FF2B5EF4-FFF2-40B4-BE49-F238E27FC236}">
                <a16:creationId xmlns:a16="http://schemas.microsoft.com/office/drawing/2014/main" id="{4CEDDA4F-FF52-45FC-9FC0-3AD82D12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26B7B"/>
                </a:solidFill>
                <a:latin typeface="DejaVu Sans"/>
                <a:ea typeface="DejaVu Sans"/>
                <a:cs typeface="DejaVu Sans"/>
              </a:rPr>
              <a:t>Российские формы. Подачу заявления и получение сертификата организует заявитель.</a:t>
            </a:r>
          </a:p>
        </p:txBody>
      </p:sp>
    </p:spTree>
    <p:extLst>
      <p:ext uri="{BB962C8B-B14F-4D97-AF65-F5344CB8AC3E}">
        <p14:creationId xmlns:p14="http://schemas.microsoft.com/office/powerpoint/2010/main" val="20048015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2C4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rand">
            <a:extLst xmlns:a="http://schemas.openxmlformats.org/drawingml/2006/main">
              <a:ext uri="{FF2B5EF4-FFF2-40B4-BE49-F238E27FC236}">
                <a16:creationId xmlns:a16="http://schemas.microsoft.com/office/drawing/2014/main" id="{E08E917D-49D8-4C7B-BFD8-FB9EAA37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AutoDocs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2F4F5793-1266-4ECF-8CFA-F22DD8F9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23850"/>
            <a:ext cx="5334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A4BECF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B8433E-7F85-4F56-A719-3F377E7CC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Пробная работа на вашей отгрузке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5BEA5C64-B9A6-4100-8F5E-A9182C5E6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762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BECF"/>
                </a:solidFill>
                <a:latin typeface="DejaVu Sans"/>
                <a:ea typeface="DejaVu Sans"/>
                <a:cs typeface="DejaVu Sans"/>
              </a:rPr>
              <a:t>ООО «Хоттей-Групп»</a:t>
            </a:r>
          </a:p>
        </p:txBody>
      </p:sp>
      <p:sp>
        <p:nvSpPr>
          <p:cNvPr id="5" name="text">
            <a:extLst xmlns:a="http://schemas.openxmlformats.org/drawingml/2006/main">
              <a:ext uri="{FF2B5EF4-FFF2-40B4-BE49-F238E27FC236}">
                <a16:creationId xmlns:a16="http://schemas.microsoft.com/office/drawing/2014/main" id="{9BF80DEA-8D0D-40EF-B22E-B0A3BF274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14575"/>
            <a:ext cx="109728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Ваш товар и направление поставки.</a:t>
            </a:r>
          </a:p>
          <a:p xmlns:a="http://schemas.openxmlformats.org/drawingml/2006/main">
            <a:pPr algn="l">
              <a:buNone/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Нужный комплект документов.</a:t>
            </a:r>
          </a:p>
        </p:txBody>
      </p:sp>
      <p:sp>
        <p:nvSpPr>
          <p:cNvPr id="6" name="text">
            <a:extLst xmlns:a="http://schemas.openxmlformats.org/drawingml/2006/main">
              <a:ext uri="{FF2B5EF4-FFF2-40B4-BE49-F238E27FC236}">
                <a16:creationId xmlns:a16="http://schemas.microsoft.com/office/drawing/2014/main" id="{0F425A3A-25BD-4958-9704-5C0759DF3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10972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8DAE4"/>
                </a:solidFill>
                <a:latin typeface="DejaVu Sans"/>
                <a:ea typeface="DejaVu Sans"/>
                <a:cs typeface="DejaVu Sans"/>
              </a:rPr>
              <a:t>Для показа можно использовать обезличенные данные.</a:t>
            </a:r>
          </a:p>
        </p:txBody>
      </p:sp>
      <p:sp>
        <p:nvSpPr>
          <p:cNvPr id="7" name="text">
            <a:extLst xmlns:a="http://schemas.openxmlformats.org/drawingml/2006/main">
              <a:ext uri="{FF2B5EF4-FFF2-40B4-BE49-F238E27FC236}">
                <a16:creationId xmlns:a16="http://schemas.microsoft.com/office/drawing/2014/main" id="{F56BD41C-9BC9-4D32-ABFD-3B821BCFD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76D6D2"/>
                </a:solidFill>
                <a:latin typeface="DejaVu Sans"/>
                <a:ea typeface="DejaVu Sans"/>
                <a:cs typeface="DejaVu Sans"/>
              </a:rPr>
              <a:t>Попробуйте подготовить свой комплект документов.</a:t>
            </a:r>
          </a:p>
        </p:txBody>
      </p:sp>
      <p:sp>
        <p:nvSpPr>
          <p:cNvPr id="8" name="text">
            <a:extLst xmlns:a="http://schemas.openxmlformats.org/drawingml/2006/main">
              <a:ext uri="{FF2B5EF4-FFF2-40B4-BE49-F238E27FC236}">
                <a16:creationId xmlns:a16="http://schemas.microsoft.com/office/drawing/2014/main" id="{C3DD486E-014E-4B8A-AA59-715ECFA5F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Андрей Команов</a:t>
            </a:r>
          </a:p>
        </p:txBody>
      </p:sp>
      <p:sp>
        <p:nvSpPr>
          <p:cNvPr id="9" name="text">
            <a:extLst xmlns:a="http://schemas.openxmlformats.org/drawingml/2006/main">
              <a:ext uri="{FF2B5EF4-FFF2-40B4-BE49-F238E27FC236}">
                <a16:creationId xmlns:a16="http://schemas.microsoft.com/office/drawing/2014/main" id="{60DA3EA1-3A94-4510-B129-8A0D4281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561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hotteipgrupp@gmail.com</a:t>
            </a:r>
          </a:p>
        </p:txBody>
      </p:sp>
      <p:sp>
        <p:nvSpPr>
          <p:cNvPr id="11" name="contact">
            <a:extLst xmlns:a="http://schemas.openxmlformats.org/drawingml/2006/main">
              <a:ext uri="{FF2B5EF4-FFF2-40B4-BE49-F238E27FC236}">
                <a16:creationId xmlns:a16="http://schemas.microsoft.com/office/drawing/2014/main" id="{AB0B5696-744A-424D-A202-67F92A1D6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561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info_autodocs@mail.ru</a:t>
            </a:r>
          </a:p>
        </p:txBody>
      </p:sp>
      <p:sp>
        <p:nvSpPr>
          <p:cNvPr id="12" name="contact">
            <a:extLst xmlns:a="http://schemas.openxmlformats.org/drawingml/2006/main">
              <a:ext uri="{FF2B5EF4-FFF2-40B4-BE49-F238E27FC236}">
                <a16:creationId xmlns:a16="http://schemas.microsoft.com/office/drawing/2014/main" id="{AE91C889-2209-4662-AFBC-E9A05F25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667375"/>
            <a:ext cx="4629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Телефон и WhatsApp</a:t>
            </a:r>
          </a:p>
        </p:txBody>
      </p:sp>
      <p:sp>
        <p:nvSpPr>
          <p:cNvPr id="13" name="contact">
            <a:extLst xmlns:a="http://schemas.openxmlformats.org/drawingml/2006/main">
              <a:ext uri="{FF2B5EF4-FFF2-40B4-BE49-F238E27FC236}">
                <a16:creationId xmlns:a16="http://schemas.microsoft.com/office/drawing/2014/main" id="{AEC00FB6-EBA9-43CA-9719-A773780E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038850"/>
            <a:ext cx="46291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+7 905 277-67-70</a:t>
            </a:r>
          </a:p>
        </p:txBody>
      </p:sp>
    </p:spTree>
    <p:extLst>
      <p:ext uri="{BB962C8B-B14F-4D97-AF65-F5344CB8AC3E}">
        <p14:creationId xmlns:p14="http://schemas.microsoft.com/office/powerpoint/2010/main" val="13807394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2026-10-21T18:26:49.0850000Z</dcterms:created>
  <dcterms:modified xsi:type="dcterms:W3CDTF">2026-10-21T18:26:49.0850000Z</dcterms:modified>
</coreProperties>
</file>